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67" r:id="rId2"/>
    <p:sldId id="266" r:id="rId3"/>
    <p:sldId id="256" r:id="rId4"/>
    <p:sldId id="268" r:id="rId5"/>
    <p:sldId id="257" r:id="rId6"/>
    <p:sldId id="258" r:id="rId7"/>
    <p:sldId id="259" r:id="rId8"/>
    <p:sldId id="260" r:id="rId9"/>
    <p:sldId id="261" r:id="rId10"/>
    <p:sldId id="264" r:id="rId11"/>
    <p:sldId id="270" r:id="rId12"/>
    <p:sldId id="277" r:id="rId13"/>
    <p:sldId id="271" r:id="rId14"/>
    <p:sldId id="272" r:id="rId15"/>
    <p:sldId id="273" r:id="rId16"/>
    <p:sldId id="275" r:id="rId17"/>
    <p:sldId id="27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559" autoAdjust="0"/>
    <p:restoredTop sz="86380" autoAdjust="0"/>
  </p:normalViewPr>
  <p:slideViewPr>
    <p:cSldViewPr snapToGrid="0">
      <p:cViewPr varScale="1">
        <p:scale>
          <a:sx n="73" d="100"/>
          <a:sy n="73" d="100"/>
        </p:scale>
        <p:origin x="-123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46" y="327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288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6594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485138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0001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851141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0815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6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351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6820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803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9806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209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39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6313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873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0076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3CC66-1082-4C14-914D-25B5B0CCBA64}" type="datetimeFigureOut">
              <a:rPr lang="ru-RU" smtClean="0"/>
              <a:pPr/>
              <a:t>26.10.2025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BDA2D7-E93E-4189-AA11-86F4B3DE1D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688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5078" y="196948"/>
            <a:ext cx="10410092" cy="506436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«Эффективные методы и</a:t>
            </a:r>
            <a:b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приемы работы с географической картой в рамках подготовки к ВПР».</a:t>
            </a:r>
            <a:endParaRPr lang="ru-RU" sz="6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3782291"/>
            <a:ext cx="8915399" cy="2121371"/>
          </a:xfrm>
        </p:spPr>
        <p:txBody>
          <a:bodyPr>
            <a:normAutofit/>
          </a:bodyPr>
          <a:lstStyle/>
          <a:p>
            <a:pPr algn="ctr"/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827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055" y="0"/>
            <a:ext cx="7994071" cy="6858000"/>
          </a:xfrm>
          <a:prstGeom prst="rect">
            <a:avLst/>
          </a:prstGeom>
        </p:spPr>
      </p:pic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3124200" y="3530600"/>
          <a:ext cx="407988" cy="488950"/>
        </p:xfrm>
        <a:graphic>
          <a:graphicData uri="http://schemas.openxmlformats.org/presentationml/2006/ole">
            <p:oleObj spid="_x0000_s2049" name="Объект упаковщика для оболочки" showAsIcon="1" r:id="rId4" imgW="407880" imgH="488520" progId="Package">
              <p:embed/>
            </p:oleObj>
          </a:graphicData>
        </a:graphic>
      </p:graphicFrame>
      <p:sp>
        <p:nvSpPr>
          <p:cNvPr id="2051" name="AutoShape 3" descr="C:\Users\user\AppData\Local\Temp\{3FC03B79-D273-471C-8118-F62C0708873E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61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Рабочие листы</a:t>
            </a:r>
            <a:endParaRPr lang="ru-RU" dirty="0"/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03" y="1294228"/>
            <a:ext cx="5373447" cy="4645757"/>
          </a:xfrm>
          <a:prstGeom prst="rect">
            <a:avLst/>
          </a:prstGeom>
        </p:spPr>
      </p:pic>
      <p:pic>
        <p:nvPicPr>
          <p:cNvPr id="6" name="Содержимое 5" descr="C:\Users\user\Desktop\1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6560" y="1477108"/>
            <a:ext cx="4923691" cy="4853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8" descr="https://nat4-vpr.sdamgia.ru/get_file?id=5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0661" y="1518238"/>
            <a:ext cx="7851956" cy="4821377"/>
          </a:xfrm>
          <a:prstGeom prst="rect">
            <a:avLst/>
          </a:prstGeom>
          <a:noFill/>
        </p:spPr>
      </p:pic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1920239" y="620402"/>
            <a:ext cx="951741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Рассмотри карту. На ней буквами А и Б отмечены две природные зоны.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5575" y="624109"/>
            <a:ext cx="9099037" cy="1697059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 движении от побережья Северного Ледовитого океана к южным границам страны природные зоны сменяют друг друга в следующем порядке (расставь природные зоны в правильном порядке):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b="5525"/>
          <a:stretch/>
        </p:blipFill>
        <p:spPr bwMode="auto">
          <a:xfrm>
            <a:off x="3348111" y="2133600"/>
            <a:ext cx="6850966" cy="34231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776760" y="5660195"/>
            <a:ext cx="5103812" cy="33972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Самая большая природная зона __________________________________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0665" y="562708"/>
            <a:ext cx="9703947" cy="1342292"/>
          </a:xfrm>
        </p:spPr>
        <p:txBody>
          <a:bodyPr/>
          <a:lstStyle/>
          <a:p>
            <a:r>
              <a:rPr lang="ru-RU" dirty="0" smtClean="0"/>
              <a:t>Определи природную зону. Подпиши названия растений и животных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89212" y="2133600"/>
            <a:ext cx="6385976" cy="3777622"/>
          </a:xfrm>
        </p:spPr>
        <p:txBody>
          <a:bodyPr/>
          <a:lstStyle/>
          <a:p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574387" y="2349305"/>
            <a:ext cx="6358597" cy="2504049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Обширное безлесное пространство, для которого характерно короткое и холодное лето, продолжительная суровая зима, которая длится 8-9 месяцев.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Природная зона: __ __ __ __ __ __.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6266" r="7816"/>
          <a:stretch/>
        </p:blipFill>
        <p:spPr bwMode="auto">
          <a:xfrm>
            <a:off x="9391577" y="1427285"/>
            <a:ext cx="1708785" cy="17526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9774" t="-1254" r="7798" b="1254"/>
          <a:stretch/>
        </p:blipFill>
        <p:spPr bwMode="auto">
          <a:xfrm>
            <a:off x="9681454" y="3585576"/>
            <a:ext cx="1860550" cy="17125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27154" r="15615"/>
          <a:stretch/>
        </p:blipFill>
        <p:spPr bwMode="auto">
          <a:xfrm>
            <a:off x="7254533" y="4601820"/>
            <a:ext cx="1790700" cy="17621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6266" r="19653"/>
          <a:stretch/>
        </p:blipFill>
        <p:spPr bwMode="auto">
          <a:xfrm>
            <a:off x="4615008" y="4723886"/>
            <a:ext cx="1724025" cy="17430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-250" t="1468" r="36196" b="-1468"/>
          <a:stretch/>
        </p:blipFill>
        <p:spPr bwMode="auto">
          <a:xfrm>
            <a:off x="1988892" y="4467053"/>
            <a:ext cx="1743075" cy="18065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6848" t="997" r="16590" b="-997"/>
          <a:stretch/>
        </p:blipFill>
        <p:spPr bwMode="auto">
          <a:xfrm>
            <a:off x="822569" y="2266803"/>
            <a:ext cx="1656080" cy="17335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9311" y="478302"/>
            <a:ext cx="9985301" cy="14266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Определи природную зону по описанию используя картинки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89212" y="2025748"/>
            <a:ext cx="7173766" cy="3885474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Здесь холодная зима и тёплое сухое лето. Часто дуют суховеи — сильные сухие ветры, бывают пыльные бури. Мало осадков.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Природная зона: __ __ __ __ __.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2533" r="19095"/>
          <a:stretch/>
        </p:blipFill>
        <p:spPr bwMode="auto">
          <a:xfrm>
            <a:off x="9595265" y="1703656"/>
            <a:ext cx="1807845" cy="17907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296" r="25641"/>
          <a:stretch/>
        </p:blipFill>
        <p:spPr bwMode="auto">
          <a:xfrm>
            <a:off x="9512128" y="3879483"/>
            <a:ext cx="1805305" cy="18281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4343" r="16172"/>
          <a:stretch/>
        </p:blipFill>
        <p:spPr bwMode="auto">
          <a:xfrm>
            <a:off x="6555568" y="4686007"/>
            <a:ext cx="1866265" cy="17907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4825" r="18613"/>
          <a:stretch/>
        </p:blipFill>
        <p:spPr bwMode="auto">
          <a:xfrm>
            <a:off x="3828145" y="4704935"/>
            <a:ext cx="1806575" cy="18091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9" name="Picture 14" descr="https://web-zoopark.ru/wp-content/uploads/2018/06/1-98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8347" r="15963"/>
          <a:stretch/>
        </p:blipFill>
        <p:spPr bwMode="auto">
          <a:xfrm>
            <a:off x="1384275" y="4439676"/>
            <a:ext cx="1826895" cy="17487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>
                <a:solidFill>
                  <a:srgbClr val="FFFFFF"/>
                </a:solidFill>
              </a14:hiddenFill>
            </a:ex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pic>
        <p:nvPicPr>
          <p:cNvPr id="10" name="Picture 4" descr="https://funart.pro/uploads/posts/2021-07/1625737147_18-funart-pro-p-drofa-ptitsa-zhivotnie-krasivo-foto-19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3403" r="20338"/>
          <a:stretch/>
        </p:blipFill>
        <p:spPr bwMode="auto">
          <a:xfrm>
            <a:off x="883187" y="1907857"/>
            <a:ext cx="1619250" cy="15792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>
                <a:solidFill>
                  <a:srgbClr val="FFFFFF"/>
                </a:solidFill>
              </a14:hiddenFill>
            </a:ex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el="http://schemas.microsoft.com/office/2019/extlst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801858" y="291849"/>
            <a:ext cx="11390141" cy="11079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Заполните пустые ячейки на схеме, выбрав слова из приведённого списка.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562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Ель, белка, верблюд, саксаул, тайга, пустыня.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65896" y="1463041"/>
            <a:ext cx="3137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Природная зона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6" name="Скругленный прямоугольник 10"/>
          <p:cNvSpPr>
            <a:spLocks noChangeArrowheads="1"/>
          </p:cNvSpPr>
          <p:nvPr/>
        </p:nvSpPr>
        <p:spPr bwMode="auto">
          <a:xfrm>
            <a:off x="4093698" y="2923735"/>
            <a:ext cx="4614203" cy="3069101"/>
          </a:xfrm>
          <a:prstGeom prst="roundRect">
            <a:avLst>
              <a:gd name="adj" fmla="val 8977"/>
            </a:avLst>
          </a:prstGeom>
          <a:solidFill>
            <a:srgbClr val="FFFFFF"/>
          </a:solidFill>
          <a:ln w="6350">
            <a:solidFill>
              <a:srgbClr val="37562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Природные условия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Устойчивый снежный покров,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холодные продолжительные зимы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847" name="Прямая со стрелкой 11"/>
          <p:cNvCxnSpPr>
            <a:cxnSpLocks noChangeShapeType="1"/>
          </p:cNvCxnSpPr>
          <p:nvPr/>
        </p:nvCxnSpPr>
        <p:spPr bwMode="auto">
          <a:xfrm flipH="1">
            <a:off x="3824360" y="2182446"/>
            <a:ext cx="1327150" cy="508000"/>
          </a:xfrm>
          <a:prstGeom prst="straightConnector1">
            <a:avLst/>
          </a:prstGeom>
          <a:noFill/>
          <a:ln w="6350">
            <a:solidFill>
              <a:srgbClr val="375623"/>
            </a:solidFill>
            <a:miter lim="800000"/>
            <a:headEnd/>
            <a:tailEnd type="triangle" w="med" len="med"/>
          </a:ln>
        </p:spPr>
      </p:cxnSp>
      <p:cxnSp>
        <p:nvCxnSpPr>
          <p:cNvPr id="35848" name="Прямая со стрелкой 12"/>
          <p:cNvCxnSpPr>
            <a:cxnSpLocks noChangeShapeType="1"/>
          </p:cNvCxnSpPr>
          <p:nvPr/>
        </p:nvCxnSpPr>
        <p:spPr bwMode="auto">
          <a:xfrm>
            <a:off x="7962705" y="2168378"/>
            <a:ext cx="1492250" cy="508000"/>
          </a:xfrm>
          <a:prstGeom prst="straightConnector1">
            <a:avLst/>
          </a:prstGeom>
          <a:noFill/>
          <a:ln w="6350">
            <a:solidFill>
              <a:srgbClr val="375623"/>
            </a:solidFill>
            <a:miter lim="800000"/>
            <a:headEnd/>
            <a:tailEnd type="triangle" w="med" len="med"/>
          </a:ln>
        </p:spPr>
      </p:cxnSp>
      <p:sp>
        <p:nvSpPr>
          <p:cNvPr id="35849" name="Скругленный прямоугольник 9"/>
          <p:cNvSpPr>
            <a:spLocks noChangeArrowheads="1"/>
          </p:cNvSpPr>
          <p:nvPr/>
        </p:nvSpPr>
        <p:spPr bwMode="auto">
          <a:xfrm>
            <a:off x="9017391" y="3365694"/>
            <a:ext cx="2757266" cy="1698675"/>
          </a:xfrm>
          <a:prstGeom prst="roundRect">
            <a:avLst>
              <a:gd name="adj" fmla="val 8977"/>
            </a:avLst>
          </a:prstGeom>
          <a:solidFill>
            <a:srgbClr val="FFFFFF"/>
          </a:solidFill>
          <a:ln w="6350">
            <a:solidFill>
              <a:srgbClr val="37562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___________________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53" name="Скругленный прямоугольник 8"/>
          <p:cNvSpPr>
            <a:spLocks noChangeArrowheads="1"/>
          </p:cNvSpPr>
          <p:nvPr/>
        </p:nvSpPr>
        <p:spPr bwMode="auto">
          <a:xfrm>
            <a:off x="1037198" y="3187797"/>
            <a:ext cx="2690740" cy="1932843"/>
          </a:xfrm>
          <a:prstGeom prst="roundRect">
            <a:avLst>
              <a:gd name="adj" fmla="val 8977"/>
            </a:avLst>
          </a:prstGeom>
          <a:solidFill>
            <a:srgbClr val="FFFFFF"/>
          </a:solidFill>
          <a:ln w="6350">
            <a:solidFill>
              <a:srgbClr val="37562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Растение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-269013"/>
            <a:ext cx="1174652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38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38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Заполните пустые ячейки на схеме, выбрав слова из приведённого списка.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8562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Кабан, степь, морошка, тайга, суслик, ковыль, смешанные и широколиственные леса, клён, гриф.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0" name="Скругленный прямоугольник 26"/>
          <p:cNvSpPr>
            <a:spLocks noChangeArrowheads="1"/>
          </p:cNvSpPr>
          <p:nvPr/>
        </p:nvSpPr>
        <p:spPr bwMode="auto">
          <a:xfrm>
            <a:off x="4756198" y="1843745"/>
            <a:ext cx="3163913" cy="1377757"/>
          </a:xfrm>
          <a:prstGeom prst="roundRect">
            <a:avLst>
              <a:gd name="adj" fmla="val 8977"/>
            </a:avLst>
          </a:prstGeom>
          <a:solidFill>
            <a:srgbClr val="FFFFFF"/>
          </a:solidFill>
          <a:ln w="6350">
            <a:solidFill>
              <a:srgbClr val="37562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Природная зона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________________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891" name="Прямая со стрелкой 62"/>
          <p:cNvCxnSpPr>
            <a:cxnSpLocks noChangeShapeType="1"/>
          </p:cNvCxnSpPr>
          <p:nvPr/>
        </p:nvCxnSpPr>
        <p:spPr bwMode="auto">
          <a:xfrm flipH="1">
            <a:off x="2546252" y="3151163"/>
            <a:ext cx="2264899" cy="900332"/>
          </a:xfrm>
          <a:prstGeom prst="straightConnector1">
            <a:avLst/>
          </a:prstGeom>
          <a:noFill/>
          <a:ln w="6350">
            <a:solidFill>
              <a:srgbClr val="375623"/>
            </a:solidFill>
            <a:miter lim="800000"/>
            <a:headEnd/>
            <a:tailEnd type="triangle" w="med" len="med"/>
          </a:ln>
        </p:spPr>
      </p:cxnSp>
      <p:cxnSp>
        <p:nvCxnSpPr>
          <p:cNvPr id="37892" name="Прямая со стрелкой 63"/>
          <p:cNvCxnSpPr>
            <a:cxnSpLocks noChangeShapeType="1"/>
          </p:cNvCxnSpPr>
          <p:nvPr/>
        </p:nvCxnSpPr>
        <p:spPr bwMode="auto">
          <a:xfrm>
            <a:off x="7978531" y="3233127"/>
            <a:ext cx="1925124" cy="719895"/>
          </a:xfrm>
          <a:prstGeom prst="straightConnector1">
            <a:avLst/>
          </a:prstGeom>
          <a:noFill/>
          <a:ln w="6350">
            <a:solidFill>
              <a:srgbClr val="375623"/>
            </a:solidFill>
            <a:miter lim="800000"/>
            <a:headEnd/>
            <a:tailEnd type="triangle" w="med" len="med"/>
          </a:ln>
        </p:spPr>
      </p:cxnSp>
      <p:sp>
        <p:nvSpPr>
          <p:cNvPr id="37893" name="Скругленный прямоугольник 28"/>
          <p:cNvSpPr>
            <a:spLocks noChangeArrowheads="1"/>
          </p:cNvSpPr>
          <p:nvPr/>
        </p:nvSpPr>
        <p:spPr bwMode="auto">
          <a:xfrm>
            <a:off x="3840480" y="3699803"/>
            <a:ext cx="4684542" cy="2813539"/>
          </a:xfrm>
          <a:prstGeom prst="roundRect">
            <a:avLst>
              <a:gd name="adj" fmla="val 8977"/>
            </a:avLst>
          </a:prstGeom>
          <a:solidFill>
            <a:srgbClr val="FFFFFF"/>
          </a:solidFill>
          <a:ln w="6350">
            <a:solidFill>
              <a:srgbClr val="37562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Природные условия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Умеренно тёплый климат,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продолжительное лето, мягкая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 малоснежная зима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Скругленный прямоугольник 27"/>
          <p:cNvSpPr>
            <a:spLocks noChangeArrowheads="1"/>
          </p:cNvSpPr>
          <p:nvPr/>
        </p:nvSpPr>
        <p:spPr bwMode="auto">
          <a:xfrm>
            <a:off x="361950" y="4514849"/>
            <a:ext cx="2929890" cy="1646799"/>
          </a:xfrm>
          <a:prstGeom prst="roundRect">
            <a:avLst>
              <a:gd name="adj" fmla="val 8977"/>
            </a:avLst>
          </a:prstGeom>
          <a:solidFill>
            <a:srgbClr val="FFFFFF"/>
          </a:solidFill>
          <a:ln w="6350">
            <a:solidFill>
              <a:srgbClr val="37562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Растение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_____________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5" name="Скругленный прямоугольник 29"/>
          <p:cNvSpPr>
            <a:spLocks noChangeArrowheads="1"/>
          </p:cNvSpPr>
          <p:nvPr/>
        </p:nvSpPr>
        <p:spPr bwMode="auto">
          <a:xfrm>
            <a:off x="9129932" y="4514851"/>
            <a:ext cx="2822917" cy="1759340"/>
          </a:xfrm>
          <a:prstGeom prst="roundRect">
            <a:avLst>
              <a:gd name="adj" fmla="val 8977"/>
            </a:avLst>
          </a:prstGeom>
          <a:solidFill>
            <a:srgbClr val="FFFFFF"/>
          </a:solidFill>
          <a:ln w="6350">
            <a:solidFill>
              <a:srgbClr val="37562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___________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110836"/>
            <a:ext cx="8911687" cy="105294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Работа с картой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90" y="997527"/>
            <a:ext cx="4749327" cy="541712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811" y="997527"/>
            <a:ext cx="4714643" cy="5417128"/>
          </a:xfrm>
        </p:spPr>
      </p:pic>
    </p:spTree>
    <p:extLst>
      <p:ext uri="{BB962C8B-B14F-4D97-AF65-F5344CB8AC3E}">
        <p14:creationId xmlns="" xmlns:p14="http://schemas.microsoft.com/office/powerpoint/2010/main" val="388590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Создание карты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455"/>
            <a:ext cx="12192000" cy="54725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592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1989" t="12200" r="5665" b="6958"/>
          <a:stretch/>
        </p:blipFill>
        <p:spPr>
          <a:xfrm>
            <a:off x="526472" y="872836"/>
            <a:ext cx="11180619" cy="57496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467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Путешествие по природным зонам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12191999" cy="4953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268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333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770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7743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656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7128" y="110836"/>
            <a:ext cx="9897484" cy="83127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Паспорт природной зоны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28" y="942109"/>
            <a:ext cx="10737272" cy="59158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325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190</TotalTime>
  <Words>219</Words>
  <Application>Microsoft Office PowerPoint</Application>
  <PresentationFormat>Произвольный</PresentationFormat>
  <Paragraphs>41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Легкий дым</vt:lpstr>
      <vt:lpstr>Объект упаковщика для оболочки</vt:lpstr>
      <vt:lpstr>  Тема «Эффективные методы и  приемы работы с географической картой в рамках подготовки к ВПР».</vt:lpstr>
      <vt:lpstr>Работа с картой</vt:lpstr>
      <vt:lpstr>Создание карты</vt:lpstr>
      <vt:lpstr>Слайд 4</vt:lpstr>
      <vt:lpstr>Путешествие по природным зонам</vt:lpstr>
      <vt:lpstr>Слайд 6</vt:lpstr>
      <vt:lpstr>Слайд 7</vt:lpstr>
      <vt:lpstr>Слайд 8</vt:lpstr>
      <vt:lpstr>Паспорт природной зоны</vt:lpstr>
      <vt:lpstr>Слайд 10</vt:lpstr>
      <vt:lpstr>Рабочие листы</vt:lpstr>
      <vt:lpstr>Слайд 12</vt:lpstr>
      <vt:lpstr>При движении от побережья Северного Ледовитого океана к южным границам страны природные зоны сменяют друг друга в следующем порядке (расставь природные зоны в правильном порядке): </vt:lpstr>
      <vt:lpstr>Определи природную зону. Подпиши названия растений и животных</vt:lpstr>
      <vt:lpstr>Определи природную зону по описанию используя картинки 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карты</dc:title>
  <dc:creator>Пользователь</dc:creator>
  <cp:lastModifiedBy>user</cp:lastModifiedBy>
  <cp:revision>29</cp:revision>
  <dcterms:created xsi:type="dcterms:W3CDTF">2025-10-23T05:40:26Z</dcterms:created>
  <dcterms:modified xsi:type="dcterms:W3CDTF">2025-10-26T18:33:18Z</dcterms:modified>
</cp:coreProperties>
</file>